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4" r:id="rId1"/>
  </p:sldMasterIdLst>
  <p:notesMasterIdLst>
    <p:notesMasterId r:id="rId37"/>
  </p:notesMasterIdLst>
  <p:handoutMasterIdLst>
    <p:handoutMasterId r:id="rId38"/>
  </p:handoutMasterIdLst>
  <p:sldIdLst>
    <p:sldId id="256" r:id="rId2"/>
    <p:sldId id="308" r:id="rId3"/>
    <p:sldId id="299" r:id="rId4"/>
    <p:sldId id="322" r:id="rId5"/>
    <p:sldId id="301" r:id="rId6"/>
    <p:sldId id="259" r:id="rId7"/>
    <p:sldId id="324" r:id="rId8"/>
    <p:sldId id="325" r:id="rId9"/>
    <p:sldId id="312" r:id="rId10"/>
    <p:sldId id="303" r:id="rId11"/>
    <p:sldId id="304" r:id="rId12"/>
    <p:sldId id="305" r:id="rId13"/>
    <p:sldId id="257" r:id="rId14"/>
    <p:sldId id="261" r:id="rId15"/>
    <p:sldId id="262" r:id="rId16"/>
    <p:sldId id="260" r:id="rId17"/>
    <p:sldId id="296" r:id="rId18"/>
    <p:sldId id="267" r:id="rId19"/>
    <p:sldId id="268" r:id="rId20"/>
    <p:sldId id="316" r:id="rId21"/>
    <p:sldId id="317" r:id="rId22"/>
    <p:sldId id="314" r:id="rId23"/>
    <p:sldId id="318" r:id="rId24"/>
    <p:sldId id="326" r:id="rId25"/>
    <p:sldId id="270" r:id="rId26"/>
    <p:sldId id="271" r:id="rId27"/>
    <p:sldId id="280" r:id="rId28"/>
    <p:sldId id="281" r:id="rId29"/>
    <p:sldId id="282" r:id="rId30"/>
    <p:sldId id="283" r:id="rId31"/>
    <p:sldId id="298" r:id="rId32"/>
    <p:sldId id="300" r:id="rId33"/>
    <p:sldId id="319" r:id="rId34"/>
    <p:sldId id="320" r:id="rId35"/>
    <p:sldId id="327" r:id="rId3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58" autoAdjust="0"/>
  </p:normalViewPr>
  <p:slideViewPr>
    <p:cSldViewPr snapToGrid="0" snapToObjects="1">
      <p:cViewPr varScale="1">
        <p:scale>
          <a:sx n="119" d="100"/>
          <a:sy n="119" d="100"/>
        </p:scale>
        <p:origin x="-2960" y="-96"/>
      </p:cViewPr>
      <p:guideLst>
        <p:guide orient="horz" pos="1237"/>
        <p:guide pos="54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4554-8682-0047-81B3-23DF92292DA4}" type="datetimeFigureOut">
              <a:rPr lang="fr-FR" smtClean="0"/>
              <a:t>2014-08-06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7BD5-4BD5-DB4A-817D-B69E1022A5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368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04B09-B6F6-1B43-9949-81D455400551}" type="datetimeFigureOut">
              <a:rPr lang="fr-FR" smtClean="0"/>
              <a:t>2014-08-06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C48C-E2B9-DC4B-A655-BDF08DF815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205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3104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4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D290233-0DD1-4A80-BB1E-9ADC3556DBB6}" type="datetimeFigureOut">
              <a:rPr lang="en-US" smtClean="0"/>
              <a:t>2014-08-06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115211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11536"/>
            <a:ext cx="7391401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24292-5F9B-414C-9417-469276C7678E}" type="datetime1">
              <a:rPr lang="fr-CA" smtClean="0"/>
              <a:t>2014-08-06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39" y="401638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24292-5F9B-414C-9417-469276C7678E}" type="datetime1">
              <a:rPr lang="fr-CA" smtClean="0"/>
              <a:t>2014-08-06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223D-C646-A44F-833E-0166FF440405}" type="datetime1">
              <a:rPr lang="fr-CA" smtClean="0"/>
              <a:t>2014-08-06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DCF7-42CE-AE43-877B-0ED6B03D1F03}" type="datetime1">
              <a:rPr lang="fr-CA" smtClean="0"/>
              <a:t>2014-08-06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A17F-4F95-4042-8554-87E469562DBE}" type="datetime1">
              <a:rPr lang="fr-CA" smtClean="0"/>
              <a:t>2014-08-06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59DA6DF-5FF0-8244-8A2E-1FDCA87B8D6E}" type="datetime1">
              <a:rPr lang="fr-CA" smtClean="0"/>
              <a:t>2014-08-06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24292-5F9B-414C-9417-469276C7678E}" type="datetime1">
              <a:rPr lang="fr-CA" smtClean="0"/>
              <a:t>2014-08-06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24292-5F9B-414C-9417-469276C7678E}" type="datetime1">
              <a:rPr lang="fr-CA" smtClean="0"/>
              <a:t>2014-08-06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D60B-96F5-004E-ACC3-8DEEE7718F77}" type="datetime1">
              <a:rPr lang="fr-CA" smtClean="0"/>
              <a:t>2014-08-06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009A0-D67D-D14E-AC43-0836FFA75F93}" type="datetime1">
              <a:rPr lang="fr-CA" smtClean="0"/>
              <a:t>2014-08-06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22924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FB5A28F-7ACC-C940-9D48-97535E34A95A}" type="datetime1">
              <a:rPr lang="fr-CA" smtClean="0"/>
              <a:t>2014-08-06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1276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03424292-5F9B-414C-9417-469276C7678E}" type="datetime1">
              <a:rPr lang="fr-CA" smtClean="0"/>
              <a:t>2014-08-06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420672"/>
            <a:ext cx="6508377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03424292-5F9B-414C-9417-469276C7678E}" type="datetime1">
              <a:rPr lang="fr-CA" smtClean="0"/>
              <a:t>2014-08-06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2014-08-06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D507-8162-9146-BA12-0E715F6D94BC}" type="datetime1">
              <a:rPr lang="fr-CA" smtClean="0"/>
              <a:t>2014-08-06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638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9657-A327-394D-B99F-362EA10C8DFF}" type="datetime1">
              <a:rPr lang="fr-CA" smtClean="0"/>
              <a:t>2014-08-06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98323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24292-5F9B-414C-9417-469276C7678E}" type="datetime1">
              <a:rPr lang="fr-CA" smtClean="0"/>
              <a:t>2014-08-06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3424292-5F9B-414C-9417-469276C7678E}" type="datetime1">
              <a:rPr lang="fr-CA" smtClean="0"/>
              <a:t>2014-08-06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Hero’s Run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Red London Games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534129" y="6311152"/>
            <a:ext cx="179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</a:t>
            </a:r>
            <a:endParaRPr lang="en-CA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Saga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0569" y="1963738"/>
            <a:ext cx="7566024" cy="3347374"/>
          </a:xfrm>
        </p:spPr>
        <p:txBody>
          <a:bodyPr>
            <a:normAutofit/>
          </a:bodyPr>
          <a:lstStyle/>
          <a:p>
            <a:r>
              <a:rPr lang="en-CA" dirty="0" smtClean="0"/>
              <a:t>As you </a:t>
            </a:r>
            <a:r>
              <a:rPr lang="en-CA" dirty="0" smtClean="0">
                <a:solidFill>
                  <a:srgbClr val="FF6600"/>
                </a:solidFill>
              </a:rPr>
              <a:t>travel north </a:t>
            </a:r>
            <a:r>
              <a:rPr lang="en-CA" dirty="0" smtClean="0"/>
              <a:t>across the kingdom, you will come upon checkpoints</a:t>
            </a:r>
          </a:p>
          <a:p>
            <a:r>
              <a:rPr lang="en-CA" dirty="0" smtClean="0"/>
              <a:t>When you die, you restart at a </a:t>
            </a:r>
            <a:r>
              <a:rPr lang="en-CA" dirty="0" smtClean="0">
                <a:solidFill>
                  <a:srgbClr val="FF6600"/>
                </a:solidFill>
              </a:rPr>
              <a:t>checkpoint</a:t>
            </a:r>
            <a:r>
              <a:rPr lang="en-CA" dirty="0" smtClean="0"/>
              <a:t>. This means </a:t>
            </a:r>
            <a:r>
              <a:rPr lang="en-CA" dirty="0"/>
              <a:t>you do not always start from the same tedious location like in other endless </a:t>
            </a:r>
            <a:r>
              <a:rPr lang="en-CA" dirty="0" smtClean="0"/>
              <a:t>runners</a:t>
            </a:r>
          </a:p>
          <a:p>
            <a:r>
              <a:rPr lang="en-CA" dirty="0" smtClean="0"/>
              <a:t>As </a:t>
            </a:r>
            <a:r>
              <a:rPr lang="en-CA" dirty="0"/>
              <a:t>you progress in the Story determined to save the </a:t>
            </a:r>
            <a:r>
              <a:rPr lang="en-CA" dirty="0" smtClean="0"/>
              <a:t>world, you experience a </a:t>
            </a:r>
            <a:r>
              <a:rPr lang="en-CA" dirty="0"/>
              <a:t>sense of </a:t>
            </a:r>
            <a:r>
              <a:rPr lang="en-CA" dirty="0" smtClean="0">
                <a:solidFill>
                  <a:srgbClr val="FF6600"/>
                </a:solidFill>
              </a:rPr>
              <a:t>progress</a:t>
            </a:r>
            <a:r>
              <a:rPr lang="en-CA" dirty="0" smtClean="0"/>
              <a:t> and </a:t>
            </a:r>
            <a:r>
              <a:rPr lang="en-CA" dirty="0" smtClean="0">
                <a:solidFill>
                  <a:srgbClr val="FF6600"/>
                </a:solidFill>
              </a:rPr>
              <a:t>adventure</a:t>
            </a:r>
            <a:endParaRPr lang="en-CA" dirty="0">
              <a:solidFill>
                <a:srgbClr val="FF66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Copyright 2014 Red London Games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08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World Map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6224" y="1962150"/>
            <a:ext cx="6508377" cy="3916363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It is a </a:t>
            </a:r>
            <a:r>
              <a:rPr lang="en-CA" dirty="0" smtClean="0">
                <a:solidFill>
                  <a:srgbClr val="FF6600"/>
                </a:solidFill>
              </a:rPr>
              <a:t>colourful</a:t>
            </a:r>
            <a:r>
              <a:rPr lang="en-CA" dirty="0" smtClean="0"/>
              <a:t> map of the kingdom with</a:t>
            </a:r>
            <a:r>
              <a:rPr lang="en-CA" dirty="0" smtClean="0">
                <a:solidFill>
                  <a:srgbClr val="FF6600"/>
                </a:solidFill>
              </a:rPr>
              <a:t> </a:t>
            </a:r>
            <a:r>
              <a:rPr lang="en-CA" dirty="0" smtClean="0"/>
              <a:t>fun little sprite animations</a:t>
            </a:r>
          </a:p>
          <a:p>
            <a:r>
              <a:rPr lang="en-CA" dirty="0" smtClean="0"/>
              <a:t>There are </a:t>
            </a:r>
            <a:r>
              <a:rPr lang="en-CA" dirty="0" smtClean="0">
                <a:solidFill>
                  <a:srgbClr val="FF6600"/>
                </a:solidFill>
              </a:rPr>
              <a:t>18</a:t>
            </a:r>
            <a:r>
              <a:rPr lang="en-CA" dirty="0" smtClean="0"/>
              <a:t> levels in all, but more can easily be added</a:t>
            </a:r>
          </a:p>
          <a:p>
            <a:r>
              <a:rPr lang="en-CA" dirty="0" smtClean="0"/>
              <a:t>Each landmark and checkpoint is indicated</a:t>
            </a:r>
          </a:p>
          <a:p>
            <a:r>
              <a:rPr lang="en-CA" dirty="0" smtClean="0"/>
              <a:t>You </a:t>
            </a:r>
            <a:r>
              <a:rPr lang="en-CA" dirty="0"/>
              <a:t>can see your </a:t>
            </a:r>
            <a:r>
              <a:rPr lang="en-CA" dirty="0">
                <a:solidFill>
                  <a:srgbClr val="FF6600"/>
                </a:solidFill>
              </a:rPr>
              <a:t>own progress </a:t>
            </a:r>
            <a:r>
              <a:rPr lang="en-CA" dirty="0"/>
              <a:t>on the World </a:t>
            </a:r>
            <a:r>
              <a:rPr lang="en-CA" dirty="0" smtClean="0"/>
              <a:t>Map</a:t>
            </a:r>
          </a:p>
          <a:p>
            <a:r>
              <a:rPr lang="en-CA" dirty="0" smtClean="0"/>
              <a:t>What’s </a:t>
            </a:r>
            <a:r>
              <a:rPr lang="en-CA" dirty="0"/>
              <a:t>more, you can see the </a:t>
            </a:r>
            <a:r>
              <a:rPr lang="en-CA" dirty="0" smtClean="0"/>
              <a:t>progress </a:t>
            </a:r>
            <a:r>
              <a:rPr lang="en-CA" dirty="0"/>
              <a:t>of your </a:t>
            </a:r>
            <a:r>
              <a:rPr lang="en-CA" dirty="0">
                <a:solidFill>
                  <a:srgbClr val="FF6600"/>
                </a:solidFill>
              </a:rPr>
              <a:t>Facebook friends</a:t>
            </a:r>
            <a:r>
              <a:rPr lang="en-CA" dirty="0"/>
              <a:t> as </a:t>
            </a:r>
            <a:r>
              <a:rPr lang="en-CA" dirty="0" smtClean="0"/>
              <a:t>well</a:t>
            </a:r>
          </a:p>
          <a:p>
            <a:r>
              <a:rPr lang="en-CA" dirty="0" smtClean="0"/>
              <a:t>By </a:t>
            </a:r>
            <a:r>
              <a:rPr lang="en-CA" dirty="0"/>
              <a:t>tapping on their image, you can send them a </a:t>
            </a:r>
            <a:r>
              <a:rPr lang="en-CA" dirty="0">
                <a:solidFill>
                  <a:srgbClr val="FF6600"/>
                </a:solidFill>
              </a:rPr>
              <a:t>free </a:t>
            </a:r>
            <a:r>
              <a:rPr lang="en-CA" dirty="0" smtClean="0">
                <a:solidFill>
                  <a:srgbClr val="FF6600"/>
                </a:solidFill>
              </a:rPr>
              <a:t>Life</a:t>
            </a:r>
            <a:endParaRPr lang="en-CA" dirty="0">
              <a:solidFill>
                <a:srgbClr val="FF66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453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Once the Story mode is finished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6224" y="1962150"/>
            <a:ext cx="6508377" cy="3916363"/>
          </a:xfrm>
        </p:spPr>
        <p:txBody>
          <a:bodyPr/>
          <a:lstStyle/>
          <a:p>
            <a:r>
              <a:rPr lang="en-CA" dirty="0" smtClean="0"/>
              <a:t>You </a:t>
            </a:r>
            <a:r>
              <a:rPr lang="en-CA" dirty="0"/>
              <a:t>unlock additional </a:t>
            </a:r>
            <a:r>
              <a:rPr lang="en-CA" dirty="0">
                <a:solidFill>
                  <a:srgbClr val="FF6600"/>
                </a:solidFill>
              </a:rPr>
              <a:t>difficulty levels</a:t>
            </a:r>
            <a:r>
              <a:rPr lang="en-CA" dirty="0"/>
              <a:t>: Heroic and Legendary (and get rewards and achievements</a:t>
            </a:r>
            <a:r>
              <a:rPr lang="en-CA" dirty="0" smtClean="0"/>
              <a:t>)</a:t>
            </a:r>
          </a:p>
          <a:p>
            <a:r>
              <a:rPr lang="en-CA" dirty="0" smtClean="0"/>
              <a:t>You also </a:t>
            </a:r>
            <a:r>
              <a:rPr lang="en-CA" dirty="0">
                <a:solidFill>
                  <a:srgbClr val="FF6600"/>
                </a:solidFill>
              </a:rPr>
              <a:t>unlock</a:t>
            </a:r>
            <a:r>
              <a:rPr lang="en-CA" dirty="0"/>
              <a:t> a more standard Endless running mode where your goal is no longer to save the World of </a:t>
            </a:r>
            <a:r>
              <a:rPr lang="en-CA" dirty="0" err="1"/>
              <a:t>Lum</a:t>
            </a:r>
            <a:r>
              <a:rPr lang="en-CA" dirty="0"/>
              <a:t>, but to get the highest score and beat your friends on the </a:t>
            </a:r>
            <a:r>
              <a:rPr lang="en-CA" dirty="0" smtClean="0"/>
              <a:t>leaderboard</a:t>
            </a:r>
            <a:endParaRPr lang="en-CA" dirty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364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Differentiating factors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3843" y="1981200"/>
            <a:ext cx="7556313" cy="4144963"/>
          </a:xfrm>
        </p:spPr>
        <p:txBody>
          <a:bodyPr>
            <a:normAutofit fontScale="55000" lnSpcReduction="20000"/>
          </a:bodyPr>
          <a:lstStyle/>
          <a:p>
            <a:r>
              <a:rPr lang="en-CA" sz="4000" dirty="0" smtClean="0"/>
              <a:t>The game expands on the proven endless runner genre by adding a </a:t>
            </a:r>
            <a:r>
              <a:rPr lang="en-CA" sz="4000" dirty="0" smtClean="0">
                <a:solidFill>
                  <a:srgbClr val="FF6600"/>
                </a:solidFill>
              </a:rPr>
              <a:t>Story</a:t>
            </a:r>
          </a:p>
          <a:p>
            <a:r>
              <a:rPr lang="en-CA" sz="4000" dirty="0" smtClean="0"/>
              <a:t>It offers a sense of </a:t>
            </a:r>
            <a:r>
              <a:rPr lang="en-CA" sz="4000" dirty="0" smtClean="0">
                <a:solidFill>
                  <a:srgbClr val="FF6600"/>
                </a:solidFill>
              </a:rPr>
              <a:t>progress</a:t>
            </a:r>
            <a:r>
              <a:rPr lang="en-CA" sz="4000" dirty="0" smtClean="0"/>
              <a:t> and achievement that can be shared with your friends</a:t>
            </a:r>
          </a:p>
          <a:p>
            <a:r>
              <a:rPr lang="en-CA" sz="4000" dirty="0" smtClean="0"/>
              <a:t>Gameplay length is </a:t>
            </a:r>
            <a:r>
              <a:rPr lang="en-CA" sz="4000" dirty="0" smtClean="0">
                <a:solidFill>
                  <a:srgbClr val="FF6600"/>
                </a:solidFill>
              </a:rPr>
              <a:t>bite</a:t>
            </a:r>
            <a:r>
              <a:rPr lang="en-CA" sz="4000" dirty="0">
                <a:solidFill>
                  <a:srgbClr val="FF6600"/>
                </a:solidFill>
              </a:rPr>
              <a:t>-size</a:t>
            </a:r>
            <a:r>
              <a:rPr lang="en-CA" sz="4000" dirty="0" smtClean="0"/>
              <a:t>–a session could be just to reach the next checkpoint</a:t>
            </a:r>
          </a:p>
          <a:p>
            <a:r>
              <a:rPr lang="en-CA" sz="4000" dirty="0" smtClean="0">
                <a:solidFill>
                  <a:srgbClr val="FF6600"/>
                </a:solidFill>
              </a:rPr>
              <a:t>Memorable</a:t>
            </a:r>
            <a:r>
              <a:rPr lang="en-CA" sz="4000" dirty="0" smtClean="0"/>
              <a:t> moments increase player retention</a:t>
            </a:r>
          </a:p>
          <a:p>
            <a:r>
              <a:rPr lang="en-CA" sz="4000" dirty="0" smtClean="0"/>
              <a:t>Humour will make you want to </a:t>
            </a:r>
            <a:r>
              <a:rPr lang="en-CA" sz="4000" dirty="0" smtClean="0">
                <a:solidFill>
                  <a:srgbClr val="FF6600"/>
                </a:solidFill>
              </a:rPr>
              <a:t>talk</a:t>
            </a:r>
            <a:r>
              <a:rPr lang="en-CA" sz="4000" dirty="0" smtClean="0"/>
              <a:t> about the game</a:t>
            </a:r>
          </a:p>
          <a:p>
            <a:r>
              <a:rPr lang="en-CA" sz="4000" dirty="0" smtClean="0"/>
              <a:t>And who wouldn’t want to play in a </a:t>
            </a:r>
            <a:r>
              <a:rPr lang="en-CA" sz="4000" dirty="0" smtClean="0">
                <a:solidFill>
                  <a:srgbClr val="FF6600"/>
                </a:solidFill>
              </a:rPr>
              <a:t>wondrous</a:t>
            </a:r>
            <a:r>
              <a:rPr lang="en-CA" sz="4000" dirty="0" smtClean="0"/>
              <a:t> world filled with zombies and fairies</a:t>
            </a:r>
            <a:endParaRPr lang="en-CA" sz="4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4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Player Controls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2913" y="1962150"/>
            <a:ext cx="4106489" cy="3540249"/>
          </a:xfrm>
        </p:spPr>
        <p:txBody>
          <a:bodyPr>
            <a:normAutofit/>
          </a:bodyPr>
          <a:lstStyle/>
          <a:p>
            <a:r>
              <a:rPr lang="en-CA" dirty="0" smtClean="0"/>
              <a:t>Swipe up to </a:t>
            </a:r>
            <a:r>
              <a:rPr lang="en-CA" dirty="0" smtClean="0">
                <a:solidFill>
                  <a:srgbClr val="FF6600"/>
                </a:solidFill>
              </a:rPr>
              <a:t>jump</a:t>
            </a:r>
          </a:p>
          <a:p>
            <a:r>
              <a:rPr lang="en-CA" dirty="0" smtClean="0"/>
              <a:t>Swipe down to </a:t>
            </a:r>
            <a:r>
              <a:rPr lang="en-CA" dirty="0" smtClean="0">
                <a:solidFill>
                  <a:srgbClr val="FF6600"/>
                </a:solidFill>
              </a:rPr>
              <a:t>slide</a:t>
            </a:r>
            <a:r>
              <a:rPr lang="en-CA" dirty="0" smtClean="0"/>
              <a:t>. You can prolong your slide by swiping repeatedly</a:t>
            </a:r>
          </a:p>
          <a:p>
            <a:r>
              <a:rPr lang="en-CA" dirty="0" smtClean="0"/>
              <a:t>Swipe left or right to either:</a:t>
            </a:r>
          </a:p>
          <a:p>
            <a:pPr lvl="1"/>
            <a:r>
              <a:rPr lang="en-CA" dirty="0" smtClean="0">
                <a:solidFill>
                  <a:srgbClr val="FF6600"/>
                </a:solidFill>
              </a:rPr>
              <a:t>Turn</a:t>
            </a:r>
            <a:r>
              <a:rPr lang="en-CA" dirty="0" smtClean="0"/>
              <a:t> if you are in a corner or in a T-junction</a:t>
            </a:r>
          </a:p>
          <a:p>
            <a:pPr lvl="1"/>
            <a:r>
              <a:rPr lang="en-CA" dirty="0" smtClean="0">
                <a:solidFill>
                  <a:srgbClr val="FF6600"/>
                </a:solidFill>
              </a:rPr>
              <a:t>Change lane </a:t>
            </a:r>
            <a:r>
              <a:rPr lang="en-CA" dirty="0" smtClean="0"/>
              <a:t>otherwise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pic>
        <p:nvPicPr>
          <p:cNvPr id="5" name="Image 4" descr="Hero Run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6" y="1927525"/>
            <a:ext cx="2141034" cy="33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8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Player Controls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2914" y="1962150"/>
            <a:ext cx="4114800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You can </a:t>
            </a:r>
            <a:r>
              <a:rPr lang="en-CA" dirty="0" smtClean="0">
                <a:solidFill>
                  <a:srgbClr val="FF6600"/>
                </a:solidFill>
              </a:rPr>
              <a:t>queue a jump</a:t>
            </a:r>
            <a:r>
              <a:rPr lang="en-CA" dirty="0" smtClean="0"/>
              <a:t>. If you swipe up while jumping, when you land, you will automatically jump again</a:t>
            </a:r>
          </a:p>
          <a:p>
            <a:r>
              <a:rPr lang="en-CA" dirty="0" smtClean="0"/>
              <a:t>You can </a:t>
            </a:r>
            <a:r>
              <a:rPr lang="en-CA" dirty="0" smtClean="0">
                <a:solidFill>
                  <a:srgbClr val="FF6600"/>
                </a:solidFill>
              </a:rPr>
              <a:t>queue a slide</a:t>
            </a:r>
            <a:r>
              <a:rPr lang="en-CA" dirty="0" smtClean="0"/>
              <a:t>. If you swipe down while jumping, when you land, you will automatically start to slide</a:t>
            </a:r>
          </a:p>
          <a:p>
            <a:r>
              <a:rPr lang="en-CA" dirty="0" smtClean="0">
                <a:solidFill>
                  <a:srgbClr val="FF6600"/>
                </a:solidFill>
              </a:rPr>
              <a:t>Gravity increases </a:t>
            </a:r>
            <a:r>
              <a:rPr lang="en-CA" dirty="0" smtClean="0"/>
              <a:t>if you swipe down while jumping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02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Troll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050132" y="1962150"/>
            <a:ext cx="6999710" cy="2190262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He chases the Hero during the entire game</a:t>
            </a:r>
          </a:p>
          <a:p>
            <a:r>
              <a:rPr lang="en-CA" dirty="0" smtClean="0"/>
              <a:t>The Hero will normally distance him quickly</a:t>
            </a:r>
          </a:p>
          <a:p>
            <a:r>
              <a:rPr lang="en-CA" dirty="0" smtClean="0"/>
              <a:t>If the Hero stumbles once, the troll appears behind him</a:t>
            </a:r>
          </a:p>
          <a:p>
            <a:r>
              <a:rPr lang="en-CA" dirty="0" smtClean="0"/>
              <a:t>If the Hero stumbles a second time while the troll is near, the troll will smash the hero with his club</a:t>
            </a:r>
            <a:endParaRPr lang="en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pic>
        <p:nvPicPr>
          <p:cNvPr id="5" name="Image 4" descr="trol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4211291"/>
            <a:ext cx="9144000" cy="19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31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Fairy</a:t>
            </a:r>
            <a:br>
              <a:rPr lang="en-CA" dirty="0" smtClean="0"/>
            </a:b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62275" y="1962150"/>
            <a:ext cx="4747603" cy="4144963"/>
          </a:xfrm>
        </p:spPr>
        <p:txBody>
          <a:bodyPr>
            <a:normAutofit/>
          </a:bodyPr>
          <a:lstStyle/>
          <a:p>
            <a:r>
              <a:rPr lang="en-CA" dirty="0"/>
              <a:t>The world of fairies is also threatened by the Dark Queen </a:t>
            </a:r>
            <a:r>
              <a:rPr lang="en-CA" dirty="0" smtClean="0"/>
              <a:t>and so </a:t>
            </a:r>
            <a:r>
              <a:rPr lang="en-CA" dirty="0"/>
              <a:t>she decides to help the Hero</a:t>
            </a:r>
          </a:p>
          <a:p>
            <a:r>
              <a:rPr lang="en-CA" dirty="0" smtClean="0"/>
              <a:t>She is the voice of the game</a:t>
            </a:r>
          </a:p>
          <a:p>
            <a:r>
              <a:rPr lang="en-CA" dirty="0" smtClean="0"/>
              <a:t>She is the player’s guardian angel and revives him when he dies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pic>
        <p:nvPicPr>
          <p:cNvPr id="6" name="Image 5" descr="Fairy_portrait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933575"/>
            <a:ext cx="2009876" cy="20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Lives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7723" y="1962150"/>
            <a:ext cx="4776415" cy="3916363"/>
          </a:xfrm>
        </p:spPr>
        <p:txBody>
          <a:bodyPr/>
          <a:lstStyle/>
          <a:p>
            <a:r>
              <a:rPr lang="en-CA" dirty="0" smtClean="0"/>
              <a:t>Each time you die in a level, you have the option to either:</a:t>
            </a:r>
          </a:p>
          <a:p>
            <a:pPr lvl="1"/>
            <a:r>
              <a:rPr lang="en-CA" dirty="0" smtClean="0"/>
              <a:t>Start the level again from your last </a:t>
            </a:r>
            <a:r>
              <a:rPr lang="en-CA" dirty="0" smtClean="0">
                <a:solidFill>
                  <a:srgbClr val="FF6600"/>
                </a:solidFill>
              </a:rPr>
              <a:t>checkpoint</a:t>
            </a:r>
            <a:r>
              <a:rPr lang="en-CA" dirty="0" smtClean="0"/>
              <a:t> or</a:t>
            </a:r>
          </a:p>
          <a:p>
            <a:pPr lvl="1"/>
            <a:r>
              <a:rPr lang="en-CA" dirty="0" smtClean="0"/>
              <a:t>Use </a:t>
            </a:r>
            <a:r>
              <a:rPr lang="en-CA" dirty="0" smtClean="0">
                <a:solidFill>
                  <a:srgbClr val="FF6600"/>
                </a:solidFill>
              </a:rPr>
              <a:t>Lives</a:t>
            </a:r>
            <a:r>
              <a:rPr lang="en-CA" dirty="0" smtClean="0"/>
              <a:t> to continue from where you died. Each time you die in the same level, the cost doubles. E.g. the first time you die, the cost is 1 Life, the second time, 2 Lives, and so 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Copyright 2014 Red London Games</a:t>
            </a:r>
            <a:endParaRPr lang="en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949655"/>
            <a:ext cx="2008800" cy="20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5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Getting more Lives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5764" y="2000273"/>
            <a:ext cx="4775200" cy="3916363"/>
          </a:xfrm>
        </p:spPr>
        <p:txBody>
          <a:bodyPr/>
          <a:lstStyle/>
          <a:p>
            <a:r>
              <a:rPr lang="en-CA" dirty="0" smtClean="0"/>
              <a:t>To get more Lives, you can either:</a:t>
            </a:r>
          </a:p>
          <a:p>
            <a:pPr lvl="1"/>
            <a:r>
              <a:rPr lang="en-CA" dirty="0" smtClean="0"/>
              <a:t>Perform an </a:t>
            </a:r>
            <a:r>
              <a:rPr lang="en-CA" dirty="0" smtClean="0">
                <a:solidFill>
                  <a:srgbClr val="FF6600"/>
                </a:solidFill>
              </a:rPr>
              <a:t>IAP</a:t>
            </a:r>
            <a:r>
              <a:rPr lang="en-CA" dirty="0" smtClean="0"/>
              <a:t> to buy one of the Life packs</a:t>
            </a:r>
          </a:p>
          <a:p>
            <a:pPr lvl="1"/>
            <a:r>
              <a:rPr lang="en-CA" dirty="0" smtClean="0"/>
              <a:t>Asks a </a:t>
            </a:r>
            <a:r>
              <a:rPr lang="en-CA" dirty="0" smtClean="0">
                <a:solidFill>
                  <a:schemeClr val="tx1"/>
                </a:solidFill>
              </a:rPr>
              <a:t>Facebook</a:t>
            </a:r>
            <a:r>
              <a:rPr lang="en-CA" dirty="0" smtClean="0">
                <a:solidFill>
                  <a:srgbClr val="FF6600"/>
                </a:solidFill>
              </a:rPr>
              <a:t> friend </a:t>
            </a:r>
            <a:r>
              <a:rPr lang="en-CA" dirty="0" smtClean="0"/>
              <a:t>for a Life</a:t>
            </a:r>
          </a:p>
          <a:p>
            <a:pPr lvl="1"/>
            <a:r>
              <a:rPr lang="en-CA" dirty="0" smtClean="0"/>
              <a:t>Facebook friends </a:t>
            </a:r>
            <a:r>
              <a:rPr lang="en-CA" dirty="0" smtClean="0">
                <a:solidFill>
                  <a:srgbClr val="FF6600"/>
                </a:solidFill>
              </a:rPr>
              <a:t>can send you </a:t>
            </a:r>
            <a:r>
              <a:rPr lang="en-CA" dirty="0" smtClean="0"/>
              <a:t>a Life without being asked</a:t>
            </a:r>
          </a:p>
          <a:p>
            <a:pPr lvl="1"/>
            <a:r>
              <a:rPr lang="en-CA" dirty="0" smtClean="0"/>
              <a:t>You can find Lives </a:t>
            </a:r>
            <a:r>
              <a:rPr lang="en-CA" dirty="0" smtClean="0">
                <a:solidFill>
                  <a:srgbClr val="FF6600"/>
                </a:solidFill>
              </a:rPr>
              <a:t>in the level </a:t>
            </a:r>
            <a:r>
              <a:rPr lang="en-CA" dirty="0" smtClean="0"/>
              <a:t>as your are running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949655"/>
            <a:ext cx="2008800" cy="20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Objective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3843" y="1981200"/>
            <a:ext cx="7556313" cy="4144963"/>
          </a:xfrm>
        </p:spPr>
        <p:txBody>
          <a:bodyPr/>
          <a:lstStyle/>
          <a:p>
            <a:r>
              <a:rPr lang="en-CA" dirty="0" smtClean="0"/>
              <a:t>Red London Games is looking for an external production partner and publisher for its first title, </a:t>
            </a:r>
            <a:r>
              <a:rPr lang="en-CA" dirty="0" smtClean="0">
                <a:solidFill>
                  <a:srgbClr val="FF6600"/>
                </a:solidFill>
              </a:rPr>
              <a:t>Hero’s Run</a:t>
            </a:r>
            <a:endParaRPr lang="en-CA" dirty="0">
              <a:solidFill>
                <a:srgbClr val="FF66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021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Power-ups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08" y="1917171"/>
            <a:ext cx="1247036" cy="1244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08" y="3161771"/>
            <a:ext cx="1264179" cy="12641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09" y="4425950"/>
            <a:ext cx="1268954" cy="126153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19540"/>
            <a:ext cx="1266480" cy="126153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340" y="3181073"/>
            <a:ext cx="1259232" cy="125923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80392" y="1917171"/>
            <a:ext cx="2293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>
                <a:solidFill>
                  <a:srgbClr val="595959"/>
                </a:solidFill>
              </a:rPr>
              <a:t>Attract Stars for x  </a:t>
            </a:r>
            <a:r>
              <a:rPr lang="en-CA" sz="1600" i="1" dirty="0">
                <a:solidFill>
                  <a:srgbClr val="595959"/>
                </a:solidFill>
              </a:rPr>
              <a:t>seconds</a:t>
            </a:r>
          </a:p>
          <a:p>
            <a:endParaRPr lang="en-CA" dirty="0">
              <a:solidFill>
                <a:srgbClr val="660066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273144" y="3109675"/>
            <a:ext cx="2293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rgbClr val="595959"/>
                </a:solidFill>
              </a:rPr>
              <a:t>Slows down time by 50% for </a:t>
            </a:r>
            <a:r>
              <a:rPr lang="en-CA" sz="1600" i="1" dirty="0" smtClean="0">
                <a:solidFill>
                  <a:srgbClr val="595959"/>
                </a:solidFill>
              </a:rPr>
              <a:t>x </a:t>
            </a:r>
            <a:r>
              <a:rPr lang="en-CA" sz="1600" i="1" dirty="0">
                <a:solidFill>
                  <a:srgbClr val="595959"/>
                </a:solidFill>
              </a:rPr>
              <a:t>seconds</a:t>
            </a:r>
          </a:p>
          <a:p>
            <a:endParaRPr lang="en-CA" dirty="0">
              <a:solidFill>
                <a:srgbClr val="660066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297535" y="4365386"/>
            <a:ext cx="22931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rgbClr val="595959"/>
                </a:solidFill>
              </a:rPr>
              <a:t>Allows the </a:t>
            </a:r>
            <a:r>
              <a:rPr lang="en-CA" sz="1600" i="1" dirty="0" smtClean="0">
                <a:solidFill>
                  <a:srgbClr val="595959"/>
                </a:solidFill>
              </a:rPr>
              <a:t>player to </a:t>
            </a:r>
            <a:r>
              <a:rPr lang="en-CA" sz="1600" i="1" dirty="0">
                <a:solidFill>
                  <a:srgbClr val="595959"/>
                </a:solidFill>
              </a:rPr>
              <a:t>perform a double </a:t>
            </a:r>
            <a:r>
              <a:rPr lang="en-CA" sz="1600" i="1" dirty="0" smtClean="0">
                <a:solidFill>
                  <a:srgbClr val="595959"/>
                </a:solidFill>
              </a:rPr>
              <a:t>jump and catch </a:t>
            </a:r>
            <a:r>
              <a:rPr lang="en-CA" sz="1600" i="1" dirty="0" smtClean="0">
                <a:solidFill>
                  <a:srgbClr val="FF6600"/>
                </a:solidFill>
              </a:rPr>
              <a:t>rare</a:t>
            </a:r>
            <a:r>
              <a:rPr lang="en-CA" sz="1600" i="1" dirty="0" smtClean="0">
                <a:solidFill>
                  <a:srgbClr val="595959"/>
                </a:solidFill>
              </a:rPr>
              <a:t> stars</a:t>
            </a:r>
            <a:endParaRPr lang="en-CA" sz="1600" i="1" dirty="0">
              <a:solidFill>
                <a:srgbClr val="595959"/>
              </a:solidFill>
            </a:endParaRPr>
          </a:p>
          <a:p>
            <a:endParaRPr lang="en-CA" dirty="0">
              <a:solidFill>
                <a:srgbClr val="660066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832820" y="1915808"/>
            <a:ext cx="2293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rgbClr val="595959"/>
                </a:solidFill>
              </a:rPr>
              <a:t>Protects </a:t>
            </a:r>
            <a:r>
              <a:rPr lang="en-CA" sz="1600" i="1" dirty="0" smtClean="0">
                <a:solidFill>
                  <a:srgbClr val="595959"/>
                </a:solidFill>
              </a:rPr>
              <a:t>player </a:t>
            </a:r>
            <a:r>
              <a:rPr lang="en-CA" sz="1600" i="1" dirty="0">
                <a:solidFill>
                  <a:srgbClr val="595959"/>
                </a:solidFill>
              </a:rPr>
              <a:t>against </a:t>
            </a:r>
            <a:r>
              <a:rPr lang="en-CA" sz="1600" i="1" dirty="0" smtClean="0">
                <a:solidFill>
                  <a:srgbClr val="595959"/>
                </a:solidFill>
              </a:rPr>
              <a:t>certain obstacles </a:t>
            </a:r>
            <a:r>
              <a:rPr lang="en-CA" sz="1600" i="1" dirty="0">
                <a:solidFill>
                  <a:srgbClr val="595959"/>
                </a:solidFill>
              </a:rPr>
              <a:t>for </a:t>
            </a:r>
            <a:r>
              <a:rPr lang="en-CA" sz="1600" i="1" dirty="0" smtClean="0">
                <a:solidFill>
                  <a:srgbClr val="595959"/>
                </a:solidFill>
              </a:rPr>
              <a:t>x </a:t>
            </a:r>
            <a:r>
              <a:rPr lang="en-CA" sz="1600" i="1" dirty="0">
                <a:solidFill>
                  <a:srgbClr val="595959"/>
                </a:solidFill>
              </a:rPr>
              <a:t>seconds</a:t>
            </a:r>
          </a:p>
          <a:p>
            <a:endParaRPr lang="en-CA" dirty="0">
              <a:solidFill>
                <a:srgbClr val="660066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825572" y="3115494"/>
            <a:ext cx="2293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smtClean="0">
                <a:solidFill>
                  <a:srgbClr val="595959"/>
                </a:solidFill>
              </a:rPr>
              <a:t>Nukes </a:t>
            </a:r>
            <a:r>
              <a:rPr lang="en-CA" sz="1600" i="1" dirty="0">
                <a:solidFill>
                  <a:srgbClr val="595959"/>
                </a:solidFill>
              </a:rPr>
              <a:t>all </a:t>
            </a:r>
            <a:r>
              <a:rPr lang="en-CA" sz="1600" i="1" dirty="0" smtClean="0">
                <a:solidFill>
                  <a:srgbClr val="595959"/>
                </a:solidFill>
              </a:rPr>
              <a:t>zombies </a:t>
            </a:r>
            <a:r>
              <a:rPr lang="en-CA" sz="1600" i="1" dirty="0">
                <a:solidFill>
                  <a:srgbClr val="595959"/>
                </a:solidFill>
              </a:rPr>
              <a:t>within a certain radius</a:t>
            </a:r>
          </a:p>
          <a:p>
            <a:endParaRPr lang="en-CA" dirty="0">
              <a:solidFill>
                <a:srgbClr val="660066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79066" y="4870153"/>
            <a:ext cx="3056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>
                <a:solidFill>
                  <a:srgbClr val="595959"/>
                </a:solidFill>
              </a:rPr>
              <a:t>Most power-ups can be </a:t>
            </a:r>
            <a:r>
              <a:rPr lang="en-CA" b="1" i="1" dirty="0" smtClean="0">
                <a:solidFill>
                  <a:srgbClr val="FF6600"/>
                </a:solidFill>
              </a:rPr>
              <a:t>upgraded</a:t>
            </a:r>
            <a:r>
              <a:rPr lang="en-CA" i="1" dirty="0" smtClean="0">
                <a:solidFill>
                  <a:srgbClr val="FF6600"/>
                </a:solidFill>
              </a:rPr>
              <a:t> </a:t>
            </a:r>
            <a:r>
              <a:rPr lang="en-CA" i="1" dirty="0" smtClean="0">
                <a:solidFill>
                  <a:srgbClr val="595959"/>
                </a:solidFill>
              </a:rPr>
              <a:t>in the Shop (to last longer for example)</a:t>
            </a:r>
            <a:endParaRPr lang="en-CA" i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029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Virtual Currency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98771" y="1962150"/>
            <a:ext cx="4784725" cy="3916363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Stars form the virtual currency of the world</a:t>
            </a:r>
          </a:p>
          <a:p>
            <a:r>
              <a:rPr lang="en-CA" dirty="0" smtClean="0"/>
              <a:t>You collect Stars as you run</a:t>
            </a:r>
          </a:p>
          <a:p>
            <a:r>
              <a:rPr lang="en-CA" dirty="0" smtClean="0"/>
              <a:t>Star value ranges from 1(common) to a 100 (rare)</a:t>
            </a:r>
          </a:p>
          <a:p>
            <a:r>
              <a:rPr lang="en-CA" dirty="0" smtClean="0"/>
              <a:t>Stars can be used to:</a:t>
            </a:r>
          </a:p>
          <a:p>
            <a:pPr lvl="1"/>
            <a:r>
              <a:rPr lang="en-CA" dirty="0" smtClean="0"/>
              <a:t>Purchase consumable power-ups like a Z-nuke</a:t>
            </a:r>
          </a:p>
          <a:p>
            <a:pPr lvl="1"/>
            <a:r>
              <a:rPr lang="en-CA" dirty="0" smtClean="0"/>
              <a:t>Upgrade your power-ups</a:t>
            </a:r>
          </a:p>
          <a:p>
            <a:pPr lvl="1"/>
            <a:r>
              <a:rPr lang="en-CA" dirty="0" smtClean="0"/>
              <a:t>Buy passage to treasure island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Copyright 2014 Red London Games</a:t>
            </a:r>
            <a:endParaRPr lang="en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07" y="1931988"/>
            <a:ext cx="612512" cy="6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9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Treasure Island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913064" y="1962150"/>
            <a:ext cx="478631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CA" dirty="0" smtClean="0"/>
              <a:t>This </a:t>
            </a:r>
            <a:r>
              <a:rPr lang="en-CA" dirty="0"/>
              <a:t>island is full of </a:t>
            </a:r>
            <a:r>
              <a:rPr lang="en-CA" dirty="0" smtClean="0">
                <a:solidFill>
                  <a:srgbClr val="FF6600"/>
                </a:solidFill>
              </a:rPr>
              <a:t>mystery</a:t>
            </a:r>
            <a:r>
              <a:rPr lang="en-CA" dirty="0" smtClean="0"/>
              <a:t> chests</a:t>
            </a:r>
          </a:p>
          <a:p>
            <a:pPr marL="285750" indent="-285750">
              <a:buFont typeface="Arial"/>
              <a:buChar char="•"/>
            </a:pPr>
            <a:r>
              <a:rPr lang="en-CA" dirty="0" smtClean="0"/>
              <a:t>You </a:t>
            </a:r>
            <a:r>
              <a:rPr lang="en-CA" dirty="0"/>
              <a:t>need to buy passage to get </a:t>
            </a:r>
            <a:r>
              <a:rPr lang="en-CA" dirty="0" smtClean="0"/>
              <a:t>there and </a:t>
            </a:r>
            <a:r>
              <a:rPr lang="en-CA" dirty="0"/>
              <a:t>this will give you a </a:t>
            </a:r>
            <a:r>
              <a:rPr lang="en-CA" dirty="0" smtClean="0"/>
              <a:t>key allowing you to open one random chest</a:t>
            </a:r>
          </a:p>
          <a:p>
            <a:pPr marL="285750" indent="-285750">
              <a:buFont typeface="Arial"/>
              <a:buChar char="•"/>
            </a:pPr>
            <a:r>
              <a:rPr lang="en-CA" dirty="0" smtClean="0"/>
              <a:t>Some chests contain </a:t>
            </a:r>
            <a:r>
              <a:rPr lang="en-CA" dirty="0"/>
              <a:t>only </a:t>
            </a:r>
            <a:r>
              <a:rPr lang="en-CA" dirty="0" smtClean="0">
                <a:solidFill>
                  <a:srgbClr val="FF6600"/>
                </a:solidFill>
              </a:rPr>
              <a:t>Stars</a:t>
            </a:r>
            <a:r>
              <a:rPr lang="en-CA" dirty="0" smtClean="0"/>
              <a:t> whereas </a:t>
            </a:r>
            <a:r>
              <a:rPr lang="en-CA" dirty="0"/>
              <a:t>other can give you </a:t>
            </a:r>
            <a:r>
              <a:rPr lang="en-CA" dirty="0" smtClean="0"/>
              <a:t>consumable </a:t>
            </a:r>
            <a:r>
              <a:rPr lang="en-CA" dirty="0" smtClean="0">
                <a:solidFill>
                  <a:srgbClr val="FF6600"/>
                </a:solidFill>
              </a:rPr>
              <a:t>Power</a:t>
            </a:r>
            <a:r>
              <a:rPr lang="en-CA" dirty="0">
                <a:solidFill>
                  <a:srgbClr val="FF6600"/>
                </a:solidFill>
              </a:rPr>
              <a:t>-ups</a:t>
            </a:r>
            <a:r>
              <a:rPr lang="en-CA" dirty="0"/>
              <a:t>, </a:t>
            </a:r>
            <a:r>
              <a:rPr lang="en-CA" dirty="0" smtClean="0">
                <a:solidFill>
                  <a:srgbClr val="FF6600"/>
                </a:solidFill>
              </a:rPr>
              <a:t>Lives</a:t>
            </a:r>
            <a:r>
              <a:rPr lang="en-CA" dirty="0" smtClean="0"/>
              <a:t> </a:t>
            </a:r>
            <a:r>
              <a:rPr lang="en-CA" dirty="0"/>
              <a:t>and Avatar </a:t>
            </a:r>
            <a:r>
              <a:rPr lang="en-CA" dirty="0">
                <a:solidFill>
                  <a:srgbClr val="FF6600"/>
                </a:solidFill>
              </a:rPr>
              <a:t>customization </a:t>
            </a:r>
            <a:r>
              <a:rPr lang="en-CA" dirty="0" smtClean="0">
                <a:solidFill>
                  <a:srgbClr val="FF6600"/>
                </a:solidFill>
              </a:rPr>
              <a:t>items</a:t>
            </a:r>
            <a:r>
              <a:rPr lang="en-CA" dirty="0" smtClean="0"/>
              <a:t> (planned for phase 2)</a:t>
            </a:r>
          </a:p>
          <a:p>
            <a:pPr marL="285750" indent="-285750">
              <a:buFont typeface="Arial"/>
              <a:buChar char="•"/>
            </a:pPr>
            <a:r>
              <a:rPr lang="en-CA" dirty="0" smtClean="0"/>
              <a:t>You never </a:t>
            </a:r>
            <a:r>
              <a:rPr lang="en-CA" dirty="0"/>
              <a:t>know what you are going to </a:t>
            </a:r>
            <a:r>
              <a:rPr lang="en-CA" dirty="0" smtClean="0"/>
              <a:t>get, </a:t>
            </a:r>
            <a:r>
              <a:rPr lang="en-CA" dirty="0"/>
              <a:t>which of </a:t>
            </a:r>
            <a:r>
              <a:rPr lang="en-CA" dirty="0" smtClean="0"/>
              <a:t>course, </a:t>
            </a:r>
            <a:r>
              <a:rPr lang="en-CA" dirty="0"/>
              <a:t>is the fun </a:t>
            </a:r>
            <a:r>
              <a:rPr lang="en-CA" dirty="0" smtClean="0"/>
              <a:t>part!</a:t>
            </a:r>
            <a:endParaRPr lang="en-CA" dirty="0"/>
          </a:p>
        </p:txBody>
      </p:sp>
      <p:pic>
        <p:nvPicPr>
          <p:cNvPr id="6" name="Espace réservé du contenu 3" descr="Magical Ches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6" b="13946"/>
          <a:stretch>
            <a:fillRect/>
          </a:stretch>
        </p:blipFill>
        <p:spPr>
          <a:xfrm>
            <a:off x="280818" y="1962150"/>
            <a:ext cx="2278232" cy="12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1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 the shop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90838" y="1981200"/>
            <a:ext cx="4797425" cy="3036017"/>
          </a:xfrm>
        </p:spPr>
        <p:txBody>
          <a:bodyPr>
            <a:noAutofit/>
          </a:bodyPr>
          <a:lstStyle/>
          <a:p>
            <a:pPr lvl="1" fontAlgn="t"/>
            <a:r>
              <a:rPr lang="en-CA" sz="2000" dirty="0" smtClean="0"/>
              <a:t>Pack </a:t>
            </a:r>
            <a:r>
              <a:rPr lang="en-CA" sz="2000" dirty="0"/>
              <a:t>of </a:t>
            </a:r>
            <a:r>
              <a:rPr lang="en-CA" sz="2000" dirty="0" smtClean="0"/>
              <a:t>Lives with prices ranging from $4.99 </a:t>
            </a:r>
            <a:r>
              <a:rPr lang="en-CA" sz="2000" dirty="0"/>
              <a:t>to $</a:t>
            </a:r>
            <a:r>
              <a:rPr lang="en-CA" sz="2000" dirty="0" smtClean="0"/>
              <a:t>49.99</a:t>
            </a:r>
            <a:endParaRPr lang="en-CA" sz="2000" dirty="0"/>
          </a:p>
          <a:p>
            <a:pPr lvl="1" fontAlgn="t"/>
            <a:r>
              <a:rPr lang="en-CA" sz="2000" dirty="0"/>
              <a:t>Pack of </a:t>
            </a:r>
            <a:r>
              <a:rPr lang="en-CA" sz="2000" dirty="0" smtClean="0"/>
              <a:t>Stars</a:t>
            </a:r>
            <a:r>
              <a:rPr lang="en-CA" sz="2000" dirty="0"/>
              <a:t> with prices ranging from </a:t>
            </a:r>
            <a:r>
              <a:rPr lang="en-CA" sz="2000" dirty="0" smtClean="0"/>
              <a:t>$</a:t>
            </a:r>
            <a:r>
              <a:rPr lang="en-CA" sz="2000" dirty="0"/>
              <a:t>0.99 to </a:t>
            </a:r>
            <a:r>
              <a:rPr lang="en-CA" sz="2000" dirty="0" smtClean="0"/>
              <a:t>$99.99</a:t>
            </a:r>
            <a:endParaRPr lang="en-CA" sz="2000" dirty="0"/>
          </a:p>
          <a:p>
            <a:pPr lvl="1" fontAlgn="t"/>
            <a:r>
              <a:rPr lang="en-CA" sz="2000" dirty="0"/>
              <a:t>Permanent </a:t>
            </a:r>
            <a:r>
              <a:rPr lang="en-CA" sz="2000" dirty="0" smtClean="0"/>
              <a:t>Star doubler for $4.99</a:t>
            </a:r>
          </a:p>
          <a:p>
            <a:pPr lvl="1" fontAlgn="t"/>
            <a:r>
              <a:rPr lang="en-CA" sz="2000" dirty="0" smtClean="0"/>
              <a:t>Passage to Treasure Island for $0.99</a:t>
            </a:r>
          </a:p>
          <a:p>
            <a:pPr lvl="1" fontAlgn="t"/>
            <a:r>
              <a:rPr lang="en-CA" sz="2000" dirty="0" smtClean="0"/>
              <a:t>For phase 2, items to customize your avatar and possibly additional avatars</a:t>
            </a:r>
            <a:endParaRPr lang="en-CA" sz="2000" dirty="0"/>
          </a:p>
          <a:p>
            <a:pPr lvl="1"/>
            <a:endParaRPr lang="en-CA" sz="1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01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Project</a:t>
            </a:r>
            <a:endParaRPr lang="en-CA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6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Platforms and languages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6224" y="1962150"/>
            <a:ext cx="6508377" cy="3916363"/>
          </a:xfrm>
        </p:spPr>
        <p:txBody>
          <a:bodyPr/>
          <a:lstStyle/>
          <a:p>
            <a:r>
              <a:rPr lang="en-CA" dirty="0" smtClean="0"/>
              <a:t>For launch:</a:t>
            </a:r>
          </a:p>
          <a:p>
            <a:pPr lvl="1"/>
            <a:r>
              <a:rPr lang="en-CA" dirty="0" smtClean="0"/>
              <a:t>Platform: </a:t>
            </a:r>
            <a:r>
              <a:rPr lang="en-CA" dirty="0" err="1" smtClean="0"/>
              <a:t>iOS</a:t>
            </a:r>
            <a:r>
              <a:rPr lang="en-CA" dirty="0" smtClean="0"/>
              <a:t> only</a:t>
            </a:r>
          </a:p>
          <a:p>
            <a:pPr lvl="1"/>
            <a:r>
              <a:rPr lang="en-CA" dirty="0" smtClean="0"/>
              <a:t>Universal build</a:t>
            </a:r>
          </a:p>
          <a:p>
            <a:pPr lvl="1"/>
            <a:r>
              <a:rPr lang="en-CA" dirty="0" smtClean="0"/>
              <a:t>Languages: EFIGS</a:t>
            </a:r>
          </a:p>
          <a:p>
            <a:r>
              <a:rPr lang="en-CA" dirty="0" smtClean="0"/>
              <a:t>Post-launch:</a:t>
            </a:r>
          </a:p>
          <a:p>
            <a:pPr lvl="1"/>
            <a:r>
              <a:rPr lang="en-CA" dirty="0"/>
              <a:t>Platform: </a:t>
            </a:r>
            <a:r>
              <a:rPr lang="en-CA" dirty="0" smtClean="0"/>
              <a:t>+Android</a:t>
            </a:r>
          </a:p>
          <a:p>
            <a:pPr lvl="1"/>
            <a:r>
              <a:rPr lang="en-CA" dirty="0"/>
              <a:t>Languages: </a:t>
            </a:r>
            <a:r>
              <a:rPr lang="en-CA" dirty="0" smtClean="0"/>
              <a:t>+Japanese</a:t>
            </a:r>
          </a:p>
          <a:p>
            <a:pPr lvl="1"/>
            <a:r>
              <a:rPr lang="en-CA" dirty="0"/>
              <a:t>Respond to feedback from the community</a:t>
            </a:r>
          </a:p>
          <a:p>
            <a:pPr lvl="1"/>
            <a:r>
              <a:rPr lang="en-CA" dirty="0" smtClean="0"/>
              <a:t>Additional features like avatar customization</a:t>
            </a:r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267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Schedule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2256" y="1981201"/>
            <a:ext cx="7556313" cy="2512646"/>
          </a:xfrm>
        </p:spPr>
        <p:txBody>
          <a:bodyPr/>
          <a:lstStyle/>
          <a:p>
            <a:pPr lvl="1"/>
            <a:r>
              <a:rPr lang="en-CA" dirty="0" smtClean="0"/>
              <a:t>Production complete	September 26</a:t>
            </a:r>
          </a:p>
          <a:p>
            <a:pPr lvl="1"/>
            <a:r>
              <a:rPr lang="en-CA" dirty="0" smtClean="0"/>
              <a:t>Alpha start			September 29</a:t>
            </a:r>
          </a:p>
          <a:p>
            <a:pPr lvl="1"/>
            <a:r>
              <a:rPr lang="en-CA" dirty="0" smtClean="0"/>
              <a:t>Beta start			October 20</a:t>
            </a:r>
          </a:p>
          <a:p>
            <a:pPr lvl="1"/>
            <a:r>
              <a:rPr lang="en-CA" dirty="0" smtClean="0"/>
              <a:t>Submission to Apple 		November 10</a:t>
            </a:r>
          </a:p>
          <a:p>
            <a:pPr lvl="1"/>
            <a:r>
              <a:rPr lang="en-CA" dirty="0" smtClean="0"/>
              <a:t>Live				U.S. Thanksgiving (November 27)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5" name="ZoneTexte 4"/>
          <p:cNvSpPr txBox="1"/>
          <p:nvPr/>
        </p:nvSpPr>
        <p:spPr>
          <a:xfrm>
            <a:off x="1686780" y="4519644"/>
            <a:ext cx="577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595959"/>
                </a:solidFill>
              </a:rPr>
              <a:t>Game is about 65% complete as of August 4</a:t>
            </a:r>
            <a:r>
              <a:rPr lang="en-CA" baseline="30000" dirty="0" smtClean="0">
                <a:solidFill>
                  <a:srgbClr val="595959"/>
                </a:solidFill>
              </a:rPr>
              <a:t>th</a:t>
            </a:r>
            <a:r>
              <a:rPr lang="en-CA" dirty="0" smtClean="0">
                <a:solidFill>
                  <a:srgbClr val="59595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505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Virality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9399" y="1978230"/>
            <a:ext cx="6508377" cy="3916363"/>
          </a:xfrm>
        </p:spPr>
        <p:txBody>
          <a:bodyPr/>
          <a:lstStyle/>
          <a:p>
            <a:r>
              <a:rPr lang="en-CA" dirty="0" smtClean="0"/>
              <a:t>Send friends a life (random popup when you open the game)</a:t>
            </a:r>
          </a:p>
          <a:p>
            <a:r>
              <a:rPr lang="en-CA" dirty="0" smtClean="0"/>
              <a:t>See how friends are progressing on the world map</a:t>
            </a:r>
          </a:p>
          <a:p>
            <a:r>
              <a:rPr lang="en-CA" dirty="0" smtClean="0"/>
              <a:t>Send a “postcard” on Facebook using custom stories:</a:t>
            </a:r>
          </a:p>
          <a:p>
            <a:pPr lvl="1"/>
            <a:r>
              <a:rPr lang="en-CA" dirty="0" smtClean="0"/>
              <a:t>“I had a hell of a </a:t>
            </a:r>
            <a:r>
              <a:rPr lang="en-CA" dirty="0"/>
              <a:t>day” postcard </a:t>
            </a:r>
            <a:r>
              <a:rPr lang="en-CA" dirty="0" smtClean="0"/>
              <a:t>for example once player completes Hell section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77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center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04558" y="1962150"/>
            <a:ext cx="4796405" cy="2677201"/>
          </a:xfrm>
        </p:spPr>
        <p:txBody>
          <a:bodyPr/>
          <a:lstStyle/>
          <a:p>
            <a:r>
              <a:rPr lang="en-CA" dirty="0" smtClean="0"/>
              <a:t>Supports both leaderboards and achievements</a:t>
            </a:r>
          </a:p>
          <a:p>
            <a:r>
              <a:rPr lang="en-CA" dirty="0" smtClean="0"/>
              <a:t>Over 20 achievements tracked including fun ones like </a:t>
            </a:r>
            <a:r>
              <a:rPr lang="en-CA" dirty="0" smtClean="0">
                <a:solidFill>
                  <a:srgbClr val="FF6600"/>
                </a:solidFill>
              </a:rPr>
              <a:t>Zombie Bowling</a:t>
            </a:r>
            <a:r>
              <a:rPr lang="en-CA" dirty="0" smtClean="0"/>
              <a:t> (knock down 3 zombies in less than 3 seconds)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19" y="1962150"/>
            <a:ext cx="1923806" cy="192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4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Upsight</a:t>
            </a:r>
            <a:r>
              <a:rPr lang="en-CA" dirty="0" smtClean="0"/>
              <a:t> Integration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7811" y="1967733"/>
            <a:ext cx="6508377" cy="3916363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Analytics (track users, IAP, retention, level completion and more)</a:t>
            </a:r>
          </a:p>
          <a:p>
            <a:r>
              <a:rPr lang="en-CA" dirty="0" smtClean="0"/>
              <a:t>Push notifications (for reengagement)</a:t>
            </a:r>
          </a:p>
          <a:p>
            <a:r>
              <a:rPr lang="en-CA" dirty="0" smtClean="0"/>
              <a:t>Announcements (To promote new game version for example)</a:t>
            </a:r>
          </a:p>
          <a:p>
            <a:r>
              <a:rPr lang="en-CA" dirty="0" smtClean="0"/>
              <a:t>Ads (see next slide)</a:t>
            </a:r>
          </a:p>
          <a:p>
            <a:r>
              <a:rPr lang="en-CA" dirty="0" smtClean="0"/>
              <a:t>More Games button (for additional revenue)</a:t>
            </a:r>
          </a:p>
          <a:p>
            <a:r>
              <a:rPr lang="en-CA" dirty="0" smtClean="0"/>
              <a:t>Daily Bonus of 2,000 Stars once per day (for retention)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43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About Red London Games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3843" y="1981200"/>
            <a:ext cx="7556313" cy="4144963"/>
          </a:xfrm>
        </p:spPr>
        <p:txBody>
          <a:bodyPr>
            <a:normAutofit fontScale="92500"/>
          </a:bodyPr>
          <a:lstStyle/>
          <a:p>
            <a:r>
              <a:rPr lang="en-CA" dirty="0" smtClean="0"/>
              <a:t>Located in Montreal</a:t>
            </a:r>
          </a:p>
          <a:p>
            <a:r>
              <a:rPr lang="en-CA" dirty="0" smtClean="0"/>
              <a:t>Founded in 2014 by Regis Geoffrion, a veteran of the video game industry with a proven track record and 15 years of experience</a:t>
            </a:r>
          </a:p>
          <a:p>
            <a:r>
              <a:rPr lang="en-CA" dirty="0" smtClean="0"/>
              <a:t>Regis has collaborated with the biggest entertainment companies in the World (</a:t>
            </a:r>
            <a:r>
              <a:rPr lang="en-CA" dirty="0" err="1" smtClean="0"/>
              <a:t>Ubisoft</a:t>
            </a:r>
            <a:r>
              <a:rPr lang="en-CA" dirty="0" smtClean="0"/>
              <a:t>, Disney, Warner Brothers, Nickelodeon &amp; Electronic Arts) on new IPs and known brands</a:t>
            </a:r>
          </a:p>
          <a:p>
            <a:r>
              <a:rPr lang="en-CA" dirty="0" smtClean="0"/>
              <a:t>More recently at Electronic Arts, he was Executive Producer for World Series of Poker (WSOP) on both mobile and Facebook. WSOP reached a 4.5 star rating on the </a:t>
            </a:r>
            <a:r>
              <a:rPr lang="en-CA" dirty="0" err="1" smtClean="0"/>
              <a:t>iOS</a:t>
            </a:r>
            <a:r>
              <a:rPr lang="en-CA" dirty="0" smtClean="0"/>
              <a:t> store and generated millions of dollars in </a:t>
            </a:r>
            <a:r>
              <a:rPr lang="en-CA" dirty="0"/>
              <a:t>revenue </a:t>
            </a:r>
            <a:r>
              <a:rPr lang="en-CA" dirty="0" smtClean="0"/>
              <a:t>annually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Copyrigh2014 Red London Games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3249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Advertising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7811" y="1967733"/>
            <a:ext cx="6508377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Ads are here to monetise non-payers but need to remain the least intrusive as possible</a:t>
            </a:r>
          </a:p>
          <a:p>
            <a:r>
              <a:rPr lang="en-CA" dirty="0" smtClean="0"/>
              <a:t>We are considering the following:</a:t>
            </a:r>
          </a:p>
          <a:p>
            <a:pPr lvl="1"/>
            <a:r>
              <a:rPr lang="en-CA" dirty="0" smtClean="0"/>
              <a:t>Supporting two ad networks in phase 1</a:t>
            </a:r>
          </a:p>
          <a:p>
            <a:pPr lvl="1"/>
            <a:r>
              <a:rPr lang="en-CA" dirty="0"/>
              <a:t>Playing </a:t>
            </a:r>
            <a:r>
              <a:rPr lang="en-CA" dirty="0" smtClean="0"/>
              <a:t>an ad </a:t>
            </a:r>
            <a:r>
              <a:rPr lang="en-CA" dirty="0"/>
              <a:t>when you launch the game</a:t>
            </a:r>
          </a:p>
          <a:p>
            <a:pPr lvl="1"/>
            <a:r>
              <a:rPr lang="en-CA" dirty="0"/>
              <a:t>Not displaying ads before </a:t>
            </a:r>
            <a:r>
              <a:rPr lang="en-CA" dirty="0" smtClean="0"/>
              <a:t>level 5</a:t>
            </a:r>
            <a:endParaRPr lang="en-CA" dirty="0"/>
          </a:p>
          <a:p>
            <a:pPr lvl="1"/>
            <a:r>
              <a:rPr lang="en-CA" dirty="0" smtClean="0"/>
              <a:t>Lowering ad frequency if player has made an IAP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87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Competition KPIs</a:t>
            </a:r>
            <a:endParaRPr lang="en-CA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616210"/>
              </p:ext>
            </p:extLst>
          </p:nvPr>
        </p:nvGraphicFramePr>
        <p:xfrm>
          <a:off x="792161" y="1743796"/>
          <a:ext cx="7556504" cy="3657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78"/>
                <a:gridCol w="735912"/>
                <a:gridCol w="640956"/>
                <a:gridCol w="1166906"/>
                <a:gridCol w="944563"/>
                <a:gridCol w="944563"/>
                <a:gridCol w="944563"/>
                <a:gridCol w="944563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Game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Top Grossing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Top Free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Daily</a:t>
                      </a:r>
                    </a:p>
                    <a:p>
                      <a:r>
                        <a:rPr lang="en-CA" sz="1200" dirty="0" smtClean="0"/>
                        <a:t>Revenue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Daily new</a:t>
                      </a:r>
                      <a:r>
                        <a:rPr lang="en-CA" sz="1200" baseline="0" dirty="0" smtClean="0"/>
                        <a:t> users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DAU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ARPU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Annual</a:t>
                      </a:r>
                      <a:r>
                        <a:rPr lang="en-CA" sz="1200" baseline="0" dirty="0" smtClean="0"/>
                        <a:t> revenue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Temple Run 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273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n/a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20,953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242,724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n/a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n/a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Subway Surfers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$18,259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29,547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371,438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4.91</a:t>
                      </a:r>
                      <a:r>
                        <a:rPr lang="en-CA" sz="1400" baseline="0" dirty="0" smtClean="0"/>
                        <a:t> cents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$6.6M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Despicable Me: Minion Rush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$17,293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44,340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350,155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4.93 cents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$6.3M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Running with friends: Free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122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289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n/a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n/a</a:t>
                      </a:r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n/a</a:t>
                      </a:r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n/a</a:t>
                      </a:r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n/a</a:t>
                      </a:r>
                    </a:p>
                    <a:p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Jetpack Joyride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132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n/a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19,869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269,128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n/a</a:t>
                      </a:r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n/a</a:t>
                      </a:r>
                    </a:p>
                    <a:p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5" name="ZoneTexte 4"/>
          <p:cNvSpPr txBox="1"/>
          <p:nvPr/>
        </p:nvSpPr>
        <p:spPr>
          <a:xfrm>
            <a:off x="1037103" y="5674832"/>
            <a:ext cx="706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 smtClean="0"/>
              <a:t>Source:  </a:t>
            </a:r>
            <a:r>
              <a:rPr lang="en-CA" sz="1400" i="1" dirty="0" err="1" smtClean="0"/>
              <a:t>thinkgaming.com</a:t>
            </a:r>
            <a:r>
              <a:rPr lang="en-CA" sz="1400" i="1" dirty="0" smtClean="0"/>
              <a:t> as of August 4</a:t>
            </a:r>
            <a:r>
              <a:rPr lang="en-CA" sz="1400" i="1" baseline="30000" dirty="0" smtClean="0"/>
              <a:t>th</a:t>
            </a:r>
            <a:r>
              <a:rPr lang="en-CA" sz="1400" i="1" dirty="0" smtClean="0"/>
              <a:t>, 2014</a:t>
            </a:r>
          </a:p>
          <a:p>
            <a:r>
              <a:rPr lang="en-CA" sz="1400" i="1" dirty="0"/>
              <a:t>Think Gaming estimates are currently only for the US market and </a:t>
            </a:r>
            <a:r>
              <a:rPr lang="en-CA" sz="1400" i="1" dirty="0" err="1"/>
              <a:t>iOS</a:t>
            </a:r>
            <a:r>
              <a:rPr lang="en-CA" sz="1400" i="1" dirty="0"/>
              <a:t> app store.</a:t>
            </a:r>
          </a:p>
        </p:txBody>
      </p:sp>
    </p:spTree>
    <p:extLst>
      <p:ext uri="{BB962C8B-B14F-4D97-AF65-F5344CB8AC3E}">
        <p14:creationId xmlns:p14="http://schemas.microsoft.com/office/powerpoint/2010/main" val="1247222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Hero’s Run – Estimated revenue</a:t>
            </a:r>
            <a:endParaRPr lang="en-CA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702061"/>
              </p:ext>
            </p:extLst>
          </p:nvPr>
        </p:nvGraphicFramePr>
        <p:xfrm>
          <a:off x="639589" y="1997511"/>
          <a:ext cx="7870938" cy="2372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823"/>
                <a:gridCol w="1311823"/>
                <a:gridCol w="1311823"/>
                <a:gridCol w="1311823"/>
                <a:gridCol w="1311823"/>
                <a:gridCol w="131182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Estimate type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DAU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ARPU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Annual</a:t>
                      </a:r>
                    </a:p>
                    <a:p>
                      <a:pPr algn="ctr"/>
                      <a:r>
                        <a:rPr lang="en-CA" sz="1400" dirty="0" err="1" smtClean="0"/>
                        <a:t>iOS</a:t>
                      </a:r>
                      <a:r>
                        <a:rPr lang="en-CA" sz="1400" dirty="0" smtClean="0"/>
                        <a:t>/USA</a:t>
                      </a:r>
                      <a:r>
                        <a:rPr lang="en-CA" sz="1400" baseline="0" dirty="0" smtClean="0"/>
                        <a:t> only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Annual </a:t>
                      </a:r>
                      <a:r>
                        <a:rPr lang="en-CA" sz="1400" dirty="0" err="1" smtClean="0"/>
                        <a:t>inc.</a:t>
                      </a:r>
                      <a:endParaRPr lang="en-CA" sz="1400" dirty="0" smtClean="0"/>
                    </a:p>
                    <a:p>
                      <a:pPr algn="ctr"/>
                      <a:r>
                        <a:rPr lang="en-CA" sz="1400" dirty="0" smtClean="0"/>
                        <a:t>Android**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Annual </a:t>
                      </a:r>
                      <a:r>
                        <a:rPr lang="en-CA" sz="1400" dirty="0" err="1" smtClean="0"/>
                        <a:t>inc.</a:t>
                      </a:r>
                      <a:r>
                        <a:rPr lang="en-CA" sz="1400" dirty="0" smtClean="0"/>
                        <a:t> ROW***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Very Low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60,000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3.3 cents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722K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975K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Low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120,000*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3.9 cents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Medium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240,000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>
                          <a:latin typeface="+mn-lt"/>
                        </a:rPr>
                        <a:t>4.4 cents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6.7M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High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300,000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>
                          <a:latin typeface="+mn-lt"/>
                        </a:rPr>
                        <a:t>4.9 cents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9.4M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Very High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latin typeface="+mn-lt"/>
                        </a:rPr>
                        <a:t>370,000</a:t>
                      </a:r>
                      <a:endParaRPr lang="en-CA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>
                          <a:latin typeface="+mn-lt"/>
                        </a:rPr>
                        <a:t>4.9 cents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6.6M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11.6M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/>
                </a:tc>
              </a:tr>
            </a:tbl>
          </a:graphicData>
        </a:graphic>
      </p:graphicFrame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5" name="ZoneTexte 4"/>
          <p:cNvSpPr txBox="1"/>
          <p:nvPr/>
        </p:nvSpPr>
        <p:spPr>
          <a:xfrm>
            <a:off x="710242" y="4824499"/>
            <a:ext cx="7729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*	Represents 50% of current Temple Run 2 DAU</a:t>
            </a:r>
          </a:p>
          <a:p>
            <a:r>
              <a:rPr lang="en-CA" sz="1200" dirty="0" smtClean="0"/>
              <a:t>**	Android revenue estimated at 35% of </a:t>
            </a:r>
            <a:r>
              <a:rPr lang="en-CA" sz="1200" dirty="0" err="1" smtClean="0"/>
              <a:t>iOS</a:t>
            </a:r>
            <a:r>
              <a:rPr lang="en-CA" sz="1200" dirty="0" smtClean="0"/>
              <a:t> revenue</a:t>
            </a:r>
          </a:p>
          <a:p>
            <a:r>
              <a:rPr lang="en-CA" sz="1200" dirty="0" smtClean="0"/>
              <a:t>***	Rest of World number includes revenue for </a:t>
            </a:r>
            <a:r>
              <a:rPr lang="en-CA" sz="1200" dirty="0" err="1" smtClean="0"/>
              <a:t>iOS</a:t>
            </a:r>
            <a:r>
              <a:rPr lang="en-CA" sz="1200" dirty="0" smtClean="0"/>
              <a:t> &amp; Android from other countries: UK, Japan, etc. ROW revenue is estimated to be 30% of US market revenue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671505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Financing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6224" y="1967733"/>
            <a:ext cx="6508377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The remaining amount to complete the game is $75,000 CAD</a:t>
            </a:r>
          </a:p>
          <a:p>
            <a:r>
              <a:rPr lang="en-CA" dirty="0" smtClean="0"/>
              <a:t>Main items are: Level Art, some programming, UI, music &amp; sound FX, translations, QA</a:t>
            </a:r>
          </a:p>
          <a:p>
            <a:r>
              <a:rPr lang="en-CA" dirty="0"/>
              <a:t>Excludes marketing </a:t>
            </a:r>
            <a:r>
              <a:rPr lang="en-CA" dirty="0" smtClean="0"/>
              <a:t>and </a:t>
            </a:r>
            <a:r>
              <a:rPr lang="en-CA" dirty="0"/>
              <a:t>user acquisition </a:t>
            </a:r>
            <a:r>
              <a:rPr lang="en-CA" dirty="0" smtClean="0"/>
              <a:t>campaigns cost</a:t>
            </a:r>
          </a:p>
          <a:p>
            <a:r>
              <a:rPr lang="en-CA" dirty="0" smtClean="0"/>
              <a:t>A detailed breakdown of the budget is available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677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6224" y="1962150"/>
            <a:ext cx="6508377" cy="3916363"/>
          </a:xfrm>
        </p:spPr>
        <p:txBody>
          <a:bodyPr/>
          <a:lstStyle/>
          <a:p>
            <a:r>
              <a:rPr lang="en-CA" dirty="0" smtClean="0"/>
              <a:t>Hero’s Run uses a proven genre yet innovates with its story mode</a:t>
            </a:r>
          </a:p>
          <a:p>
            <a:r>
              <a:rPr lang="en-CA" dirty="0" smtClean="0"/>
              <a:t>It is filled with humorous and memorable moments set in </a:t>
            </a:r>
            <a:r>
              <a:rPr lang="en-CA" dirty="0" smtClean="0"/>
              <a:t>beautiful fairy </a:t>
            </a:r>
            <a:r>
              <a:rPr lang="en-CA" dirty="0" smtClean="0"/>
              <a:t>tale environments</a:t>
            </a:r>
          </a:p>
          <a:p>
            <a:r>
              <a:rPr lang="en-CA" dirty="0" smtClean="0"/>
              <a:t>The game provides a high revenue upside with minimal risk given the level of advancement of the project and the small amount of capital needed</a:t>
            </a:r>
          </a:p>
          <a:p>
            <a:r>
              <a:rPr lang="en-CA" dirty="0" smtClean="0"/>
              <a:t>Next step will be to play it yourself on </a:t>
            </a:r>
            <a:r>
              <a:rPr lang="en-CA" dirty="0" err="1" smtClean="0"/>
              <a:t>TestFlight</a:t>
            </a:r>
            <a:r>
              <a:rPr lang="en-CA" dirty="0" smtClean="0"/>
              <a:t> at the end of August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2520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295586" y="3141614"/>
            <a:ext cx="6508377" cy="5779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600" dirty="0" smtClean="0"/>
              <a:t>Thank You!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7730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Hero’s Run</a:t>
            </a:r>
            <a:endParaRPr lang="en-CA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13851" y="1954213"/>
            <a:ext cx="3575551" cy="241223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Hero’s Run </a:t>
            </a:r>
            <a:r>
              <a:rPr lang="en-CA" dirty="0" smtClean="0"/>
              <a:t>is a humorous </a:t>
            </a:r>
            <a:r>
              <a:rPr lang="en-CA" dirty="0"/>
              <a:t>and engaging </a:t>
            </a:r>
            <a:r>
              <a:rPr lang="en-CA" dirty="0">
                <a:solidFill>
                  <a:srgbClr val="FF6600"/>
                </a:solidFill>
              </a:rPr>
              <a:t>endless </a:t>
            </a:r>
            <a:r>
              <a:rPr lang="en-CA" dirty="0" smtClean="0">
                <a:solidFill>
                  <a:srgbClr val="FF6600"/>
                </a:solidFill>
              </a:rPr>
              <a:t>runner </a:t>
            </a:r>
            <a:r>
              <a:rPr lang="en-CA" dirty="0" smtClean="0"/>
              <a:t>with a great cast of characters</a:t>
            </a:r>
            <a:endParaRPr lang="en-CA" dirty="0"/>
          </a:p>
          <a:p>
            <a:r>
              <a:rPr lang="en-CA" dirty="0" smtClean="0"/>
              <a:t>It innovates </a:t>
            </a:r>
            <a:r>
              <a:rPr lang="en-CA" dirty="0"/>
              <a:t>with its unique </a:t>
            </a:r>
            <a:r>
              <a:rPr lang="en-CA" dirty="0">
                <a:solidFill>
                  <a:srgbClr val="FF6600"/>
                </a:solidFill>
              </a:rPr>
              <a:t>Story</a:t>
            </a:r>
            <a:r>
              <a:rPr lang="en-CA" dirty="0"/>
              <a:t> mode and </a:t>
            </a:r>
            <a:r>
              <a:rPr lang="en-CA" dirty="0">
                <a:solidFill>
                  <a:srgbClr val="FF6600"/>
                </a:solidFill>
              </a:rPr>
              <a:t>checkpoint</a:t>
            </a:r>
            <a:r>
              <a:rPr lang="en-CA" dirty="0"/>
              <a:t> </a:t>
            </a:r>
            <a:r>
              <a:rPr lang="en-CA" dirty="0" smtClean="0"/>
              <a:t>system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pic>
        <p:nvPicPr>
          <p:cNvPr id="6" name="Image 5" descr="Dark Queen Towe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3" y="1954213"/>
            <a:ext cx="2357648" cy="4184826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5512316" y="4805846"/>
            <a:ext cx="3090347" cy="1535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CA" sz="1800" i="1" dirty="0" smtClean="0"/>
              <a:t>Made in Unity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CA" sz="1800" i="1" dirty="0" smtClean="0"/>
              <a:t>In 3D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CA" sz="1800" i="1" dirty="0" smtClean="0"/>
              <a:t>Game universe is fantasy/fairy tale</a:t>
            </a:r>
          </a:p>
        </p:txBody>
      </p:sp>
    </p:spTree>
    <p:extLst>
      <p:ext uri="{BB962C8B-B14F-4D97-AF65-F5344CB8AC3E}">
        <p14:creationId xmlns:p14="http://schemas.microsoft.com/office/powerpoint/2010/main" val="265769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Story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06351" y="1954213"/>
            <a:ext cx="4083051" cy="4059240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</a:t>
            </a:r>
            <a:r>
              <a:rPr lang="en-CA" dirty="0">
                <a:solidFill>
                  <a:srgbClr val="FF6600"/>
                </a:solidFill>
              </a:rPr>
              <a:t>Dark Queen </a:t>
            </a:r>
            <a:r>
              <a:rPr lang="en-CA" dirty="0"/>
              <a:t>has used the Book of Pure Evil to cast a spell that will open the gates of </a:t>
            </a:r>
            <a:r>
              <a:rPr lang="en-CA" dirty="0" smtClean="0"/>
              <a:t>Limbo</a:t>
            </a:r>
          </a:p>
          <a:p>
            <a:r>
              <a:rPr lang="en-CA" dirty="0" smtClean="0"/>
              <a:t>The </a:t>
            </a:r>
            <a:r>
              <a:rPr lang="en-CA" dirty="0"/>
              <a:t>only way to stop this catastrophic event is to banish the book to the Netherworld, but for that, </a:t>
            </a:r>
            <a:r>
              <a:rPr lang="en-CA" dirty="0" smtClean="0"/>
              <a:t>you will </a:t>
            </a:r>
            <a:r>
              <a:rPr lang="en-CA" dirty="0"/>
              <a:t>have to run across the entire </a:t>
            </a:r>
            <a:r>
              <a:rPr lang="en-CA" dirty="0">
                <a:solidFill>
                  <a:srgbClr val="FF6600"/>
                </a:solidFill>
              </a:rPr>
              <a:t>Kingdom of </a:t>
            </a:r>
            <a:r>
              <a:rPr lang="en-CA" dirty="0" err="1" smtClean="0">
                <a:solidFill>
                  <a:srgbClr val="FF6600"/>
                </a:solidFill>
              </a:rPr>
              <a:t>Lum</a:t>
            </a:r>
            <a:endParaRPr lang="en-CA" dirty="0">
              <a:solidFill>
                <a:srgbClr val="FF6600"/>
              </a:solidFill>
            </a:endParaRPr>
          </a:p>
          <a:p>
            <a:r>
              <a:rPr lang="en-CA" dirty="0" smtClean="0"/>
              <a:t>You </a:t>
            </a:r>
            <a:r>
              <a:rPr lang="en-CA" dirty="0"/>
              <a:t>are helped along </a:t>
            </a:r>
            <a:r>
              <a:rPr lang="en-CA" dirty="0" smtClean="0"/>
              <a:t>the way by a courageous </a:t>
            </a:r>
            <a:r>
              <a:rPr lang="en-CA" dirty="0" smtClean="0">
                <a:solidFill>
                  <a:srgbClr val="FF6600"/>
                </a:solidFill>
              </a:rPr>
              <a:t>fairy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pic>
        <p:nvPicPr>
          <p:cNvPr id="6" name="Image 5" descr="Fairy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3" y="1821568"/>
            <a:ext cx="2178007" cy="27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5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Story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96827" y="1956161"/>
            <a:ext cx="4092575" cy="2350771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The game </a:t>
            </a:r>
            <a:r>
              <a:rPr lang="en-CA" dirty="0" smtClean="0"/>
              <a:t>starts off </a:t>
            </a:r>
            <a:r>
              <a:rPr lang="en-CA" dirty="0"/>
              <a:t>with the Hero (or Heroine, your choice) having just stolen the book from the </a:t>
            </a:r>
            <a:r>
              <a:rPr lang="en-CA" dirty="0" smtClean="0"/>
              <a:t>tower</a:t>
            </a:r>
          </a:p>
          <a:p>
            <a:r>
              <a:rPr lang="en-CA" dirty="0"/>
              <a:t>The Dark Queen sends a </a:t>
            </a:r>
            <a:r>
              <a:rPr lang="en-CA" dirty="0">
                <a:solidFill>
                  <a:srgbClr val="FF6600"/>
                </a:solidFill>
              </a:rPr>
              <a:t>troll</a:t>
            </a:r>
            <a:r>
              <a:rPr lang="en-CA" dirty="0"/>
              <a:t> carrying a huge spiky club to chase after you and get the book back</a:t>
            </a:r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pic>
        <p:nvPicPr>
          <p:cNvPr id="5" name="Image 4" descr="He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70" y="2130957"/>
            <a:ext cx="2041623" cy="2984374"/>
          </a:xfrm>
          <a:prstGeom prst="rect">
            <a:avLst/>
          </a:prstGeom>
        </p:spPr>
      </p:pic>
      <p:pic>
        <p:nvPicPr>
          <p:cNvPr id="6" name="Image 5" descr="Hero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6" y="2250964"/>
            <a:ext cx="1078329" cy="1693507"/>
          </a:xfrm>
          <a:prstGeom prst="rect">
            <a:avLst/>
          </a:prstGeom>
        </p:spPr>
      </p:pic>
      <p:pic>
        <p:nvPicPr>
          <p:cNvPr id="7" name="Image 6" descr="troll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29" y="3494767"/>
            <a:ext cx="3173721" cy="32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Gorgeous environments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2949653" y="1963431"/>
            <a:ext cx="3200243" cy="38934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You will travel across </a:t>
            </a:r>
            <a:r>
              <a:rPr lang="en-CA" dirty="0" smtClean="0">
                <a:solidFill>
                  <a:srgbClr val="FF6600"/>
                </a:solidFill>
              </a:rPr>
              <a:t>4</a:t>
            </a:r>
            <a:r>
              <a:rPr lang="en-CA" dirty="0" smtClean="0"/>
              <a:t> </a:t>
            </a:r>
            <a:r>
              <a:rPr lang="en-CA" dirty="0" smtClean="0">
                <a:solidFill>
                  <a:srgbClr val="333333"/>
                </a:solidFill>
              </a:rPr>
              <a:t>beautiful </a:t>
            </a:r>
            <a:r>
              <a:rPr lang="en-CA" dirty="0" smtClean="0"/>
              <a:t>environments in your quest to destroy the </a:t>
            </a:r>
            <a:r>
              <a:rPr lang="en-CA" dirty="0" smtClean="0">
                <a:solidFill>
                  <a:srgbClr val="333333"/>
                </a:solidFill>
              </a:rPr>
              <a:t>book</a:t>
            </a:r>
          </a:p>
          <a:p>
            <a:r>
              <a:rPr lang="en-CA" dirty="0"/>
              <a:t>You start off in the </a:t>
            </a:r>
            <a:r>
              <a:rPr lang="en-CA" dirty="0">
                <a:solidFill>
                  <a:srgbClr val="FF6600"/>
                </a:solidFill>
              </a:rPr>
              <a:t>bright</a:t>
            </a:r>
            <a:r>
              <a:rPr lang="en-CA" dirty="0"/>
              <a:t> countryside before progressing to </a:t>
            </a:r>
            <a:r>
              <a:rPr lang="en-CA" dirty="0">
                <a:solidFill>
                  <a:srgbClr val="FF6600"/>
                </a:solidFill>
              </a:rPr>
              <a:t>darker</a:t>
            </a:r>
            <a:r>
              <a:rPr lang="en-CA" dirty="0"/>
              <a:t> environments like </a:t>
            </a:r>
            <a:r>
              <a:rPr lang="en-CA" dirty="0" err="1" smtClean="0"/>
              <a:t>Dreadknot</a:t>
            </a:r>
            <a:r>
              <a:rPr lang="en-CA" dirty="0" smtClean="0"/>
              <a:t> cemetery or even Hell itself</a:t>
            </a:r>
            <a:endParaRPr lang="en-CA" dirty="0"/>
          </a:p>
          <a:p>
            <a:r>
              <a:rPr lang="en-CA" dirty="0" smtClean="0"/>
              <a:t>Environmental </a:t>
            </a:r>
            <a:r>
              <a:rPr lang="en-CA" dirty="0"/>
              <a:t>effects like </a:t>
            </a:r>
            <a:r>
              <a:rPr lang="en-CA" dirty="0" smtClean="0">
                <a:solidFill>
                  <a:srgbClr val="FF6600"/>
                </a:solidFill>
              </a:rPr>
              <a:t>lightning</a:t>
            </a:r>
            <a:r>
              <a:rPr lang="en-CA" dirty="0" smtClean="0"/>
              <a:t> and </a:t>
            </a:r>
            <a:r>
              <a:rPr lang="en-CA" dirty="0">
                <a:solidFill>
                  <a:srgbClr val="FF6600"/>
                </a:solidFill>
              </a:rPr>
              <a:t>rain</a:t>
            </a:r>
            <a:r>
              <a:rPr lang="en-CA" dirty="0"/>
              <a:t> add to </a:t>
            </a:r>
            <a:r>
              <a:rPr lang="en-CA" dirty="0" smtClean="0"/>
              <a:t>your sense </a:t>
            </a:r>
            <a:r>
              <a:rPr lang="en-CA" dirty="0"/>
              <a:t>of </a:t>
            </a:r>
            <a:r>
              <a:rPr lang="en-CA" dirty="0" smtClean="0"/>
              <a:t>adventure</a:t>
            </a:r>
          </a:p>
        </p:txBody>
      </p:sp>
      <p:pic>
        <p:nvPicPr>
          <p:cNvPr id="3" name="Image 2" descr="Cows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" y="1939925"/>
            <a:ext cx="2235492" cy="3404045"/>
          </a:xfrm>
          <a:prstGeom prst="rect">
            <a:avLst/>
          </a:prstGeom>
        </p:spPr>
      </p:pic>
      <p:pic>
        <p:nvPicPr>
          <p:cNvPr id="6" name="Image 5" descr="Hell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33" y="1939925"/>
            <a:ext cx="2297482" cy="34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Unique obstacles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67689" y="1954213"/>
            <a:ext cx="3406560" cy="4603426"/>
          </a:xfrm>
        </p:spPr>
        <p:txBody>
          <a:bodyPr>
            <a:normAutofit/>
          </a:bodyPr>
          <a:lstStyle/>
          <a:p>
            <a:r>
              <a:rPr lang="en-CA" dirty="0" smtClean="0"/>
              <a:t>Each </a:t>
            </a:r>
            <a:r>
              <a:rPr lang="en-CA" dirty="0"/>
              <a:t>environment has </a:t>
            </a:r>
            <a:r>
              <a:rPr lang="en-CA" dirty="0">
                <a:solidFill>
                  <a:srgbClr val="FF6600"/>
                </a:solidFill>
              </a:rPr>
              <a:t>unique</a:t>
            </a:r>
            <a:r>
              <a:rPr lang="en-CA" dirty="0"/>
              <a:t> </a:t>
            </a:r>
            <a:r>
              <a:rPr lang="en-CA" dirty="0" smtClean="0"/>
              <a:t>and </a:t>
            </a:r>
            <a:r>
              <a:rPr lang="en-CA" dirty="0" smtClean="0">
                <a:solidFill>
                  <a:srgbClr val="FF6600"/>
                </a:solidFill>
              </a:rPr>
              <a:t>fun</a:t>
            </a:r>
            <a:r>
              <a:rPr lang="en-CA" dirty="0" smtClean="0"/>
              <a:t> obstacles</a:t>
            </a:r>
          </a:p>
          <a:p>
            <a:r>
              <a:rPr lang="en-CA" dirty="0"/>
              <a:t>I</a:t>
            </a:r>
            <a:r>
              <a:rPr lang="en-CA" dirty="0" smtClean="0"/>
              <a:t>n </a:t>
            </a:r>
            <a:r>
              <a:rPr lang="en-CA" dirty="0"/>
              <a:t>the Forest of </a:t>
            </a:r>
            <a:r>
              <a:rPr lang="en-CA" dirty="0" err="1"/>
              <a:t>Tanglewood</a:t>
            </a:r>
            <a:r>
              <a:rPr lang="en-CA" dirty="0"/>
              <a:t>, you will find cows and chickens barring your way, but in </a:t>
            </a:r>
            <a:r>
              <a:rPr lang="en-CA" dirty="0" err="1" smtClean="0"/>
              <a:t>Dreadknot</a:t>
            </a:r>
            <a:r>
              <a:rPr lang="en-CA" dirty="0" smtClean="0"/>
              <a:t> cemetery, </a:t>
            </a:r>
            <a:r>
              <a:rPr lang="en-CA" dirty="0"/>
              <a:t>you will find zombies </a:t>
            </a:r>
            <a:r>
              <a:rPr lang="en-CA" dirty="0" smtClean="0"/>
              <a:t>&amp; </a:t>
            </a:r>
            <a:r>
              <a:rPr lang="en-CA" dirty="0"/>
              <a:t>evil trees </a:t>
            </a:r>
            <a:r>
              <a:rPr lang="en-CA" dirty="0" smtClean="0"/>
              <a:t>…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2014 Red London Games</a:t>
            </a:r>
            <a:endParaRPr lang="en-CA"/>
          </a:p>
        </p:txBody>
      </p:sp>
      <p:pic>
        <p:nvPicPr>
          <p:cNvPr id="6" name="Image 5" descr="Evil 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5" y="2535032"/>
            <a:ext cx="2854512" cy="3485509"/>
          </a:xfrm>
          <a:prstGeom prst="rect">
            <a:avLst/>
          </a:prstGeom>
        </p:spPr>
      </p:pic>
      <p:pic>
        <p:nvPicPr>
          <p:cNvPr id="5" name="Image 4" descr="Zomb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6" y="1812048"/>
            <a:ext cx="3387675" cy="38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47923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2030</TotalTime>
  <Words>1881</Words>
  <Application>Microsoft Macintosh PowerPoint</Application>
  <PresentationFormat>Présentation à l'écran (4:3)</PresentationFormat>
  <Paragraphs>285</Paragraphs>
  <Slides>35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6" baseType="lpstr">
      <vt:lpstr>Plaza</vt:lpstr>
      <vt:lpstr>Hero’s Run</vt:lpstr>
      <vt:lpstr>Objective</vt:lpstr>
      <vt:lpstr>About Red London Games</vt:lpstr>
      <vt:lpstr>Hero’s Run</vt:lpstr>
      <vt:lpstr>Overview</vt:lpstr>
      <vt:lpstr>Story</vt:lpstr>
      <vt:lpstr>Story</vt:lpstr>
      <vt:lpstr>Gorgeous environments</vt:lpstr>
      <vt:lpstr>Unique obstacles</vt:lpstr>
      <vt:lpstr>Saga</vt:lpstr>
      <vt:lpstr>World Map</vt:lpstr>
      <vt:lpstr>Once the Story mode is finished</vt:lpstr>
      <vt:lpstr>Differentiating factors</vt:lpstr>
      <vt:lpstr>Player Controls</vt:lpstr>
      <vt:lpstr>Player Controls</vt:lpstr>
      <vt:lpstr>Troll</vt:lpstr>
      <vt:lpstr>Fairy </vt:lpstr>
      <vt:lpstr>Lives</vt:lpstr>
      <vt:lpstr>Getting more Lives</vt:lpstr>
      <vt:lpstr>Power-ups</vt:lpstr>
      <vt:lpstr>Virtual Currency</vt:lpstr>
      <vt:lpstr>Treasure Island</vt:lpstr>
      <vt:lpstr>In the shop</vt:lpstr>
      <vt:lpstr>Project</vt:lpstr>
      <vt:lpstr>Platforms and languages</vt:lpstr>
      <vt:lpstr>Schedule</vt:lpstr>
      <vt:lpstr>Virality</vt:lpstr>
      <vt:lpstr>Game center</vt:lpstr>
      <vt:lpstr>Upsight Integration</vt:lpstr>
      <vt:lpstr>Advertising</vt:lpstr>
      <vt:lpstr>Competition KPIs</vt:lpstr>
      <vt:lpstr>Hero’s Run – Estimated revenue</vt:lpstr>
      <vt:lpstr>Financing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Run Saga</dc:title>
  <dc:creator>Regis Geoffrion</dc:creator>
  <cp:lastModifiedBy>Regis Geoffrion</cp:lastModifiedBy>
  <cp:revision>202</cp:revision>
  <dcterms:created xsi:type="dcterms:W3CDTF">2014-04-11T13:55:24Z</dcterms:created>
  <dcterms:modified xsi:type="dcterms:W3CDTF">2014-08-06T22:20:16Z</dcterms:modified>
</cp:coreProperties>
</file>